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74" r:id="rId3"/>
    <p:sldId id="266" r:id="rId4"/>
    <p:sldId id="267" r:id="rId5"/>
    <p:sldId id="269" r:id="rId6"/>
    <p:sldId id="270" r:id="rId7"/>
    <p:sldId id="272" r:id="rId8"/>
    <p:sldId id="268" r:id="rId9"/>
    <p:sldId id="258" r:id="rId10"/>
    <p:sldId id="271" r:id="rId11"/>
    <p:sldId id="273" r:id="rId12"/>
    <p:sldId id="265"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16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85BC84-EF4B-4B1A-80BA-61D98B64EE28}" type="datetimeFigureOut">
              <a:rPr lang="fr-FR" smtClean="0"/>
              <a:t>11/06/2024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3D1CAC-D883-463A-8D9B-FC12BE9A4B88}" type="slidenum">
              <a:rPr lang="fr-FR" smtClean="0"/>
              <a:t>‹N°›</a:t>
            </a:fld>
            <a:endParaRPr lang="fr-FR"/>
          </a:p>
        </p:txBody>
      </p:sp>
    </p:spTree>
    <p:extLst>
      <p:ext uri="{BB962C8B-B14F-4D97-AF65-F5344CB8AC3E}">
        <p14:creationId xmlns:p14="http://schemas.microsoft.com/office/powerpoint/2010/main" val="35153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a:t>Modifiez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Modifiez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BC408F91-67A0-4681-9720-0B6F3C7C5F26}" type="datetimeFigureOut">
              <a:rPr lang="fr-FR" smtClean="0"/>
              <a:t>11/06/2024</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7F8B87F7-4252-4D68-9BEB-AB45A107D31A}"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C408F91-67A0-4681-9720-0B6F3C7C5F26}" type="datetimeFigureOut">
              <a:rPr lang="fr-FR" smtClean="0"/>
              <a:t>11/06/2024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8B87F7-4252-4D68-9BEB-AB45A107D31A}"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C408F91-67A0-4681-9720-0B6F3C7C5F26}" type="datetimeFigureOut">
              <a:rPr lang="fr-FR" smtClean="0"/>
              <a:t>11/06/2024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8B87F7-4252-4D68-9BEB-AB45A107D31A}"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4"/>
          </p:nvPr>
        </p:nvSpPr>
        <p:spPr/>
        <p:txBody>
          <a:bodyPr rtlCol="0"/>
          <a:lstStyle/>
          <a:p>
            <a:fld id="{BC408F91-67A0-4681-9720-0B6F3C7C5F26}" type="datetimeFigureOut">
              <a:rPr lang="fr-FR" smtClean="0"/>
              <a:t>11/06/2024</a:t>
            </a:fld>
            <a:endParaRPr lang="fr-FR"/>
          </a:p>
        </p:txBody>
      </p:sp>
      <p:sp>
        <p:nvSpPr>
          <p:cNvPr id="9" name="Espace réservé du numéro de diapositive 8"/>
          <p:cNvSpPr>
            <a:spLocks noGrp="1"/>
          </p:cNvSpPr>
          <p:nvPr>
            <p:ph type="sldNum" sz="quarter" idx="15"/>
          </p:nvPr>
        </p:nvSpPr>
        <p:spPr/>
        <p:txBody>
          <a:bodyPr rtlCol="0"/>
          <a:lstStyle/>
          <a:p>
            <a:fld id="{7F8B87F7-4252-4D68-9BEB-AB45A107D31A}" type="slidenum">
              <a:rPr lang="fr-FR" smtClean="0"/>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a:t>Modifiez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Modifiez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BC408F91-67A0-4681-9720-0B6F3C7C5F26}" type="datetimeFigureOut">
              <a:rPr lang="fr-FR" smtClean="0"/>
              <a:t>11/06/2024</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7F8B87F7-4252-4D68-9BEB-AB45A107D31A}"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5" name="Espace réservé de la date 4"/>
          <p:cNvSpPr>
            <a:spLocks noGrp="1"/>
          </p:cNvSpPr>
          <p:nvPr>
            <p:ph type="dt" sz="half" idx="10"/>
          </p:nvPr>
        </p:nvSpPr>
        <p:spPr/>
        <p:txBody>
          <a:bodyPr/>
          <a:lstStyle/>
          <a:p>
            <a:fld id="{BC408F91-67A0-4681-9720-0B6F3C7C5F26}" type="datetimeFigureOut">
              <a:rPr lang="fr-FR" smtClean="0"/>
              <a:t>11/06/2024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F8B87F7-4252-4D68-9BEB-AB45A107D31A}" type="slidenum">
              <a:rPr lang="fr-FR" smtClean="0"/>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a:t>Modifiez le style du titre</a:t>
            </a:r>
            <a:endParaRPr kumimoji="0" lang="en-US"/>
          </a:p>
        </p:txBody>
      </p:sp>
      <p:sp>
        <p:nvSpPr>
          <p:cNvPr id="7" name="Espace réservé de la date 6"/>
          <p:cNvSpPr>
            <a:spLocks noGrp="1"/>
          </p:cNvSpPr>
          <p:nvPr>
            <p:ph type="dt" sz="half" idx="10"/>
          </p:nvPr>
        </p:nvSpPr>
        <p:spPr/>
        <p:txBody>
          <a:bodyPr/>
          <a:lstStyle/>
          <a:p>
            <a:fld id="{BC408F91-67A0-4681-9720-0B6F3C7C5F26}" type="datetimeFigureOut">
              <a:rPr lang="fr-FR" smtClean="0"/>
              <a:t>11/06/2024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F8B87F7-4252-4D68-9BEB-AB45A107D31A}" type="slidenum">
              <a:rPr lang="fr-FR" smtClean="0"/>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a:t>Modifiez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6" name="Espace réservé de la date 5"/>
          <p:cNvSpPr>
            <a:spLocks noGrp="1"/>
          </p:cNvSpPr>
          <p:nvPr>
            <p:ph type="dt" sz="half" idx="10"/>
          </p:nvPr>
        </p:nvSpPr>
        <p:spPr/>
        <p:txBody>
          <a:bodyPr rtlCol="0"/>
          <a:lstStyle/>
          <a:p>
            <a:fld id="{BC408F91-67A0-4681-9720-0B6F3C7C5F26}" type="datetimeFigureOut">
              <a:rPr lang="fr-FR" smtClean="0"/>
              <a:t>11/06/2024</a:t>
            </a:fld>
            <a:endParaRPr lang="fr-FR"/>
          </a:p>
        </p:txBody>
      </p:sp>
      <p:sp>
        <p:nvSpPr>
          <p:cNvPr id="7" name="Espace réservé du numéro de diapositive 6"/>
          <p:cNvSpPr>
            <a:spLocks noGrp="1"/>
          </p:cNvSpPr>
          <p:nvPr>
            <p:ph type="sldNum" sz="quarter" idx="11"/>
          </p:nvPr>
        </p:nvSpPr>
        <p:spPr/>
        <p:txBody>
          <a:bodyPr rtlCol="0"/>
          <a:lstStyle/>
          <a:p>
            <a:fld id="{7F8B87F7-4252-4D68-9BEB-AB45A107D31A}" type="slidenum">
              <a:rPr lang="fr-FR" smtClean="0"/>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C408F91-67A0-4681-9720-0B6F3C7C5F26}" type="datetimeFigureOut">
              <a:rPr lang="fr-FR" smtClean="0"/>
              <a:t>11/06/2024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F8B87F7-4252-4D68-9BEB-AB45A107D31A}"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a:t>Modifiez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a:t>Modifiez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1" name="Espace réservé de la date 20"/>
          <p:cNvSpPr>
            <a:spLocks noGrp="1"/>
          </p:cNvSpPr>
          <p:nvPr>
            <p:ph type="dt" sz="half" idx="14"/>
          </p:nvPr>
        </p:nvSpPr>
        <p:spPr/>
        <p:txBody>
          <a:bodyPr rtlCol="0"/>
          <a:lstStyle/>
          <a:p>
            <a:fld id="{BC408F91-67A0-4681-9720-0B6F3C7C5F26}" type="datetimeFigureOut">
              <a:rPr lang="fr-FR" smtClean="0"/>
              <a:t>11/06/2024</a:t>
            </a:fld>
            <a:endParaRPr lang="fr-FR"/>
          </a:p>
        </p:txBody>
      </p:sp>
      <p:sp>
        <p:nvSpPr>
          <p:cNvPr id="22" name="Espace réservé du numéro de diapositive 21"/>
          <p:cNvSpPr>
            <a:spLocks noGrp="1"/>
          </p:cNvSpPr>
          <p:nvPr>
            <p:ph type="sldNum" sz="quarter" idx="15"/>
          </p:nvPr>
        </p:nvSpPr>
        <p:spPr/>
        <p:txBody>
          <a:bodyPr rtlCol="0"/>
          <a:lstStyle/>
          <a:p>
            <a:fld id="{7F8B87F7-4252-4D68-9BEB-AB45A107D31A}" type="slidenum">
              <a:rPr lang="fr-FR" smtClean="0"/>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a:t>Modifiez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a:t>Modifiez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BC408F91-67A0-4681-9720-0B6F3C7C5F26}" type="datetimeFigureOut">
              <a:rPr lang="fr-FR" smtClean="0"/>
              <a:t>11/06/2024</a:t>
            </a:fld>
            <a:endParaRPr lang="fr-FR"/>
          </a:p>
        </p:txBody>
      </p:sp>
      <p:sp>
        <p:nvSpPr>
          <p:cNvPr id="18" name="Espace réservé du numéro de diapositive 17"/>
          <p:cNvSpPr>
            <a:spLocks noGrp="1"/>
          </p:cNvSpPr>
          <p:nvPr>
            <p:ph type="sldNum" sz="quarter" idx="11"/>
          </p:nvPr>
        </p:nvSpPr>
        <p:spPr/>
        <p:txBody>
          <a:bodyPr rtlCol="0"/>
          <a:lstStyle/>
          <a:p>
            <a:fld id="{7F8B87F7-4252-4D68-9BEB-AB45A107D31A}" type="slidenum">
              <a:rPr lang="fr-FR" smtClean="0"/>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a:t>Modifiez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a:t>Modifiez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C408F91-67A0-4681-9720-0B6F3C7C5F26}" type="datetimeFigureOut">
              <a:rPr lang="fr-FR" smtClean="0"/>
              <a:t>11/06/2024</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F8B87F7-4252-4D68-9BEB-AB45A107D31A}"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bing.com/ck/a?!&amp;&amp;p=abe44f4ecb42728aJmltdHM9MTcxODA2NDAwMCZpZ3VpZD0yODllMzI3Yi00YjdkLTZmYjAtMzliZi0yMTBhNGFjYzZlNzMmaW5zaWQ9NTc4Ng&amp;ptn=3&amp;ver=2&amp;hsh=3&amp;fclid=289e327b-4b7d-6fb0-39bf-210a4acc6e73&amp;psq=D%c3%a9finition+de+la+propri%c3%a9t%c3%a9+intellectuelle+selon+l%27OMPI&amp;u=a1aHR0cHM6Ly93d3cuY2FiaW5ldGJvdWNoYXJhLmNvbS9sZXhpcXVlL3Byb3ByaWV0ZS1pbnRlbGxlY3R1ZWxsZS8&amp;ntb=1" TargetMode="External"/><Relationship Id="rId2" Type="http://schemas.openxmlformats.org/officeDocument/2006/relationships/hyperlink" Target="https://www.bing.com/ck/a?!&amp;&amp;p=985838504c1c6134JmltdHM9MTcxODA2NDAwMCZpZ3VpZD0yODllMzI3Yi00YjdkLTZmYjAtMzliZi0yMTBhNGFjYzZlNzMmaW5zaWQ9NTc4NA&amp;ptn=3&amp;ver=2&amp;hsh=3&amp;fclid=289e327b-4b7d-6fb0-39bf-210a4acc6e73&amp;psq=D%c3%a9finition+de+la+propri%c3%a9t%c3%a9+intellectuelle+selon+l%27OMPI&amp;u=a1aHR0cHM6Ly9pbmZvbmV0LmZyL2xleGlxdWUvZGVmaW5pdGlvbnMvb21waS8&amp;ntb=1" TargetMode="External"/><Relationship Id="rId1" Type="http://schemas.openxmlformats.org/officeDocument/2006/relationships/slideLayout" Target="../slideLayouts/slideLayout2.xml"/><Relationship Id="rId5" Type="http://schemas.openxmlformats.org/officeDocument/2006/relationships/hyperlink" Target="https://www.bing.com/ck/a?!&amp;&amp;p=388e04f94262bf96JmltdHM9MTcxODA2NDAwMCZpZ3VpZD0yODllMzI3Yi00YjdkLTZmYjAtMzliZi0yMTBhNGFjYzZlNzMmaW5zaWQ9NTc4OQ&amp;ptn=3&amp;ver=2&amp;hsh=3&amp;fclid=289e327b-4b7d-6fb0-39bf-210a4acc6e73&amp;psq=D%c3%a9finition+de+la+propri%c3%a9t%c3%a9+intellectuelle+selon+l%27OMPI&amp;u=a1aHR0cHM6Ly93d3cuY2FiaW5ldGJvdWNoYXJhLmNvbS9sZXhpcXVlL3Byb3ByaWV0ZS1pbnRlbGxlY3R1ZWxsZS8&amp;ntb=1" TargetMode="External"/><Relationship Id="rId4" Type="http://schemas.openxmlformats.org/officeDocument/2006/relationships/hyperlink" Target="https://www.bing.com/ck/a?!&amp;&amp;p=f962618f2171f3f5JmltdHM9MTcxODA2NDAwMCZpZ3VpZD0yODllMzI3Yi00YjdkLTZmYjAtMzliZi0yMTBhNGFjYzZlNzMmaW5zaWQ9NTc4OA&amp;ptn=3&amp;ver=2&amp;hsh=3&amp;fclid=289e327b-4b7d-6fb0-39bf-210a4acc6e73&amp;psq=D%c3%a9finition+de+la+propri%c3%a9t%c3%a9+intellectuelle+selon+l%27OMPI&amp;u=a1aHR0cHM6Ly93d3cuY2FiaW5ldGJvdWNoYXJhLmNvbS9sZXhpcXVlL3Byb3ByaWV0ZS1pbnRlbGxlY3R1ZWxsZS8&amp;ntb=1"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2018655"/>
          </a:xfrm>
        </p:spPr>
        <p:txBody>
          <a:bodyPr>
            <a:normAutofit fontScale="90000"/>
          </a:bodyPr>
          <a:lstStyle/>
          <a:p>
            <a:pPr algn="ctr"/>
            <a:r>
              <a:rPr lang="fr-FR" b="1" dirty="0">
                <a:latin typeface="Tw Cen MT" pitchFamily="34" charset="0"/>
              </a:rPr>
              <a:t>DROIT DE PROPRIETE INTELLECTUELLE </a:t>
            </a:r>
            <a:br>
              <a:rPr lang="fr-FR" b="1" dirty="0">
                <a:latin typeface="Tw Cen MT" pitchFamily="34" charset="0"/>
              </a:rPr>
            </a:br>
            <a:r>
              <a:rPr lang="fr-FR" b="1" dirty="0">
                <a:latin typeface="Tw Cen MT" pitchFamily="34" charset="0"/>
              </a:rPr>
              <a:t>EN PEU DE MOTS  </a:t>
            </a:r>
            <a:br>
              <a:rPr lang="fr-FR" b="1" dirty="0">
                <a:latin typeface="Tw Cen MT" pitchFamily="34" charset="0"/>
              </a:rPr>
            </a:br>
            <a:r>
              <a:rPr lang="fr-FR" sz="2200" b="1" dirty="0">
                <a:solidFill>
                  <a:srgbClr val="FF0000"/>
                </a:solidFill>
                <a:latin typeface="Tw Cen MT" pitchFamily="34" charset="0"/>
              </a:rPr>
              <a:t>Formation à l’intention des cadres du Centre d’Appui à la Technologie et à l’Innovation, CATI RDC en sigle (Ministère de l’Industrie)</a:t>
            </a:r>
            <a:br>
              <a:rPr lang="fr-FR" sz="2200" b="1" dirty="0">
                <a:solidFill>
                  <a:srgbClr val="FF0000"/>
                </a:solidFill>
                <a:latin typeface="Tw Cen MT" pitchFamily="34" charset="0"/>
              </a:rPr>
            </a:br>
            <a:r>
              <a:rPr lang="fr-FR" sz="2200" b="1" dirty="0">
                <a:solidFill>
                  <a:srgbClr val="FF0000"/>
                </a:solidFill>
                <a:latin typeface="Tw Cen MT" pitchFamily="34" charset="0"/>
              </a:rPr>
              <a:t>Kinshasa, Juin 2024</a:t>
            </a:r>
            <a:endParaRPr lang="fr-FR" sz="2200" b="1" i="1" dirty="0">
              <a:solidFill>
                <a:srgbClr val="FF0000"/>
              </a:solidFill>
              <a:latin typeface="Tw Cen MT" pitchFamily="34" charset="0"/>
            </a:endParaRPr>
          </a:p>
        </p:txBody>
      </p:sp>
      <p:sp>
        <p:nvSpPr>
          <p:cNvPr id="3" name="Sous-titre 2"/>
          <p:cNvSpPr>
            <a:spLocks noGrp="1"/>
          </p:cNvSpPr>
          <p:nvPr>
            <p:ph type="subTitle" idx="1"/>
          </p:nvPr>
        </p:nvSpPr>
        <p:spPr>
          <a:xfrm>
            <a:off x="1259632" y="4653136"/>
            <a:ext cx="6512768" cy="985664"/>
          </a:xfrm>
        </p:spPr>
        <p:txBody>
          <a:bodyPr>
            <a:normAutofit fontScale="70000" lnSpcReduction="20000"/>
          </a:bodyPr>
          <a:lstStyle/>
          <a:p>
            <a:r>
              <a:rPr lang="fr-FR" dirty="0">
                <a:latin typeface="Georgia" pitchFamily="18" charset="0"/>
              </a:rPr>
              <a:t>Maître EALE MPAKAMA ROGER</a:t>
            </a:r>
          </a:p>
          <a:p>
            <a:r>
              <a:rPr lang="fr-FR" dirty="0">
                <a:latin typeface="Georgia" pitchFamily="18" charset="0"/>
              </a:rPr>
              <a:t>Membre du Cabinet </a:t>
            </a:r>
            <a:r>
              <a:rPr lang="fr-FR" dirty="0" err="1">
                <a:latin typeface="Georgia" pitchFamily="18" charset="0"/>
              </a:rPr>
              <a:t>Mavinga</a:t>
            </a:r>
            <a:r>
              <a:rPr lang="fr-FR" dirty="0">
                <a:latin typeface="Georgia" pitchFamily="18" charset="0"/>
              </a:rPr>
              <a:t> </a:t>
            </a:r>
            <a:r>
              <a:rPr lang="fr-FR" dirty="0" err="1">
                <a:latin typeface="Georgia" pitchFamily="18" charset="0"/>
              </a:rPr>
              <a:t>Declerc</a:t>
            </a:r>
            <a:r>
              <a:rPr lang="fr-FR" dirty="0">
                <a:latin typeface="Georgia" pitchFamily="18" charset="0"/>
              </a:rPr>
              <a:t> &amp; </a:t>
            </a:r>
            <a:r>
              <a:rPr lang="fr-FR" dirty="0" err="1">
                <a:latin typeface="Georgia" pitchFamily="18" charset="0"/>
              </a:rPr>
              <a:t>Partners</a:t>
            </a:r>
            <a:endParaRPr lang="fr-FR" dirty="0">
              <a:latin typeface="Georgia" pitchFamily="18" charset="0"/>
            </a:endParaRPr>
          </a:p>
          <a:p>
            <a:r>
              <a:rPr lang="fr-FR" dirty="0">
                <a:latin typeface="Georgia" pitchFamily="18" charset="0"/>
              </a:rPr>
              <a:t>Avocat et Mandataire en Propriété intellectuelle, Brevets et Marques</a:t>
            </a:r>
          </a:p>
          <a:p>
            <a:r>
              <a:rPr lang="fr-FR" dirty="0">
                <a:latin typeface="Georgia" pitchFamily="18" charset="0"/>
              </a:rPr>
              <a:t>Auteur de plusieurs ouvrages sur le Droit de propriété intellectuelle </a:t>
            </a:r>
          </a:p>
        </p:txBody>
      </p:sp>
    </p:spTree>
    <p:extLst>
      <p:ext uri="{BB962C8B-B14F-4D97-AF65-F5344CB8AC3E}">
        <p14:creationId xmlns:p14="http://schemas.microsoft.com/office/powerpoint/2010/main" val="1574648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1C60A5-D513-748B-5F67-A167EC18251F}"/>
              </a:ext>
            </a:extLst>
          </p:cNvPr>
          <p:cNvSpPr>
            <a:spLocks noGrp="1"/>
          </p:cNvSpPr>
          <p:nvPr>
            <p:ph type="title"/>
          </p:nvPr>
        </p:nvSpPr>
        <p:spPr/>
        <p:txBody>
          <a:bodyPr/>
          <a:lstStyle/>
          <a:p>
            <a:pPr algn="just"/>
            <a:r>
              <a:rPr lang="fr-FR" dirty="0"/>
              <a:t>Caractéristiques des droits d’auteurs et des droits voisins</a:t>
            </a:r>
            <a:endParaRPr lang="fr-CD" dirty="0"/>
          </a:p>
        </p:txBody>
      </p:sp>
      <p:sp>
        <p:nvSpPr>
          <p:cNvPr id="3" name="Espace réservé du contenu 2">
            <a:extLst>
              <a:ext uri="{FF2B5EF4-FFF2-40B4-BE49-F238E27FC236}">
                <a16:creationId xmlns:a16="http://schemas.microsoft.com/office/drawing/2014/main" id="{3CE4EAF3-3806-A696-4F08-CAD5A12A2531}"/>
              </a:ext>
            </a:extLst>
          </p:cNvPr>
          <p:cNvSpPr>
            <a:spLocks noGrp="1"/>
          </p:cNvSpPr>
          <p:nvPr>
            <p:ph sz="quarter" idx="1"/>
          </p:nvPr>
        </p:nvSpPr>
        <p:spPr/>
        <p:txBody>
          <a:bodyPr/>
          <a:lstStyle/>
          <a:p>
            <a:pPr algn="just"/>
            <a:r>
              <a:rPr lang="fr-FR" sz="2800" b="1" dirty="0"/>
              <a:t>Le Droit d’auteur et des droits voisins </a:t>
            </a:r>
            <a:r>
              <a:rPr lang="fr-FR" sz="2400" dirty="0"/>
              <a:t>(Loi n° 86-033 du 5 avril 1986 portant protection des droits d’auteurs et des droits voisins) est constitué des droits non enregistrables, c’est-à-dire des droits dont l’existence dès leur création, sans que l’on délivre un titre de propriété quelconque (certificat de dépôt ou brevet) par l’Etat. Ces droits sont les suivants: (</a:t>
            </a:r>
            <a:r>
              <a:rPr lang="fr-FR" sz="2400" dirty="0" err="1"/>
              <a:t>Cfr</a:t>
            </a:r>
            <a:r>
              <a:rPr lang="fr-FR" sz="2400" dirty="0"/>
              <a:t>. Article 4 de la Loi sous étude)</a:t>
            </a:r>
            <a:r>
              <a:rPr lang="fr-FR" sz="2400" b="1" dirty="0"/>
              <a:t>.</a:t>
            </a:r>
            <a:r>
              <a:rPr lang="fr-FR" sz="2400" dirty="0"/>
              <a:t> </a:t>
            </a:r>
          </a:p>
          <a:p>
            <a:endParaRPr lang="fr-CD" dirty="0"/>
          </a:p>
        </p:txBody>
      </p:sp>
    </p:spTree>
    <p:extLst>
      <p:ext uri="{BB962C8B-B14F-4D97-AF65-F5344CB8AC3E}">
        <p14:creationId xmlns:p14="http://schemas.microsoft.com/office/powerpoint/2010/main" val="4012538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54BC94-DA47-4107-7922-41F746C26EF4}"/>
              </a:ext>
            </a:extLst>
          </p:cNvPr>
          <p:cNvSpPr>
            <a:spLocks noGrp="1"/>
          </p:cNvSpPr>
          <p:nvPr>
            <p:ph type="title"/>
          </p:nvPr>
        </p:nvSpPr>
        <p:spPr/>
        <p:txBody>
          <a:bodyPr/>
          <a:lstStyle/>
          <a:p>
            <a:pPr algn="ctr"/>
            <a:r>
              <a:rPr lang="fr-FR" dirty="0"/>
              <a:t>Compétence juridictionnelle </a:t>
            </a:r>
            <a:endParaRPr lang="fr-CD" dirty="0"/>
          </a:p>
        </p:txBody>
      </p:sp>
      <p:sp>
        <p:nvSpPr>
          <p:cNvPr id="3" name="Espace réservé du contenu 2">
            <a:extLst>
              <a:ext uri="{FF2B5EF4-FFF2-40B4-BE49-F238E27FC236}">
                <a16:creationId xmlns:a16="http://schemas.microsoft.com/office/drawing/2014/main" id="{042C6A3A-8D39-D584-779C-1E7A9CA74F21}"/>
              </a:ext>
            </a:extLst>
          </p:cNvPr>
          <p:cNvSpPr>
            <a:spLocks noGrp="1"/>
          </p:cNvSpPr>
          <p:nvPr>
            <p:ph sz="quarter" idx="1"/>
          </p:nvPr>
        </p:nvSpPr>
        <p:spPr/>
        <p:txBody>
          <a:bodyPr>
            <a:normAutofit lnSpcReduction="10000"/>
          </a:bodyPr>
          <a:lstStyle/>
          <a:p>
            <a:pPr algn="just"/>
            <a:r>
              <a:rPr lang="fr-FR" dirty="0"/>
              <a:t>Conformément aux articles 104 à 111 de la loi n°</a:t>
            </a:r>
            <a:r>
              <a:rPr lang="fr-FR" sz="2400" b="1" dirty="0"/>
              <a:t>86-033 du 5 avril 1986 portant protection des droits d’auteurs et des droits voisins, </a:t>
            </a:r>
            <a:r>
              <a:rPr lang="fr-FR" dirty="0"/>
              <a:t>les matières se rapportant aux droits d’auteurs et des droits voisins sont de la compétence du tribunal de grande instance.</a:t>
            </a:r>
          </a:p>
          <a:p>
            <a:pPr algn="just"/>
            <a:r>
              <a:rPr lang="fr-FR" dirty="0"/>
              <a:t>Cependant, si la ou les parties défenderesses sont des personnes commerçantes (sociétés ou personnes physiques commerçantes), la compétence en vue de trancher le litige est dévolue au Tribunal de commerce, en application de l’article 17 de la loi n°…sur les tribunaux de commerce. </a:t>
            </a:r>
            <a:endParaRPr lang="fr-CD" dirty="0"/>
          </a:p>
        </p:txBody>
      </p:sp>
    </p:spTree>
    <p:extLst>
      <p:ext uri="{BB962C8B-B14F-4D97-AF65-F5344CB8AC3E}">
        <p14:creationId xmlns:p14="http://schemas.microsoft.com/office/powerpoint/2010/main" val="2295293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9592" y="2636912"/>
            <a:ext cx="7467600" cy="1143000"/>
          </a:xfrm>
        </p:spPr>
        <p:txBody>
          <a:bodyPr/>
          <a:lstStyle/>
          <a:p>
            <a:pPr algn="ctr"/>
            <a:r>
              <a:rPr lang="fr-FR" dirty="0"/>
              <a:t>Je vous remercie. </a:t>
            </a:r>
            <a:br>
              <a:rPr lang="fr-FR" dirty="0"/>
            </a:br>
            <a:endParaRPr lang="fr-FR" dirty="0"/>
          </a:p>
        </p:txBody>
      </p:sp>
    </p:spTree>
    <p:extLst>
      <p:ext uri="{BB962C8B-B14F-4D97-AF65-F5344CB8AC3E}">
        <p14:creationId xmlns:p14="http://schemas.microsoft.com/office/powerpoint/2010/main" val="219316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1C3052-B11B-4999-8CDE-211B8DAE2957}"/>
              </a:ext>
            </a:extLst>
          </p:cNvPr>
          <p:cNvSpPr>
            <a:spLocks noGrp="1"/>
          </p:cNvSpPr>
          <p:nvPr>
            <p:ph type="title"/>
          </p:nvPr>
        </p:nvSpPr>
        <p:spPr/>
        <p:txBody>
          <a:bodyPr/>
          <a:lstStyle/>
          <a:p>
            <a:pPr algn="ctr"/>
            <a:r>
              <a:rPr lang="fr-FR" dirty="0"/>
              <a:t>Avertissement</a:t>
            </a:r>
            <a:endParaRPr lang="fr-CD" dirty="0"/>
          </a:p>
        </p:txBody>
      </p:sp>
      <p:sp>
        <p:nvSpPr>
          <p:cNvPr id="3" name="Espace réservé du contenu 2">
            <a:extLst>
              <a:ext uri="{FF2B5EF4-FFF2-40B4-BE49-F238E27FC236}">
                <a16:creationId xmlns:a16="http://schemas.microsoft.com/office/drawing/2014/main" id="{8A088E78-3ECC-71CF-9B39-04AF78CA93C8}"/>
              </a:ext>
            </a:extLst>
          </p:cNvPr>
          <p:cNvSpPr>
            <a:spLocks noGrp="1"/>
          </p:cNvSpPr>
          <p:nvPr>
            <p:ph sz="quarter" idx="1"/>
          </p:nvPr>
        </p:nvSpPr>
        <p:spPr/>
        <p:txBody>
          <a:bodyPr/>
          <a:lstStyle/>
          <a:p>
            <a:pPr algn="just"/>
            <a:r>
              <a:rPr lang="fr-FR" dirty="0"/>
              <a:t>Cet exposé constitue un rappel du cadre général des notions de la Propriété intellectuelle, donné aux cadres du Ministère de l’Industrie qui sont appelés à gérer au quotidien le Centre d’Appui à la Technologie et à l’Innovation. </a:t>
            </a:r>
          </a:p>
          <a:p>
            <a:pPr algn="just"/>
            <a:r>
              <a:rPr lang="fr-FR" dirty="0"/>
              <a:t>Cet est en prélude des notions sur les stratégies et techniques de recherche d’informations en matière des brevets d’invention au profit des inventeurs  </a:t>
            </a:r>
            <a:endParaRPr lang="fr-CD" dirty="0"/>
          </a:p>
        </p:txBody>
      </p:sp>
    </p:spTree>
    <p:extLst>
      <p:ext uri="{BB962C8B-B14F-4D97-AF65-F5344CB8AC3E}">
        <p14:creationId xmlns:p14="http://schemas.microsoft.com/office/powerpoint/2010/main" val="4175597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70AD4A-E704-D9A8-3B6B-8338037922C8}"/>
              </a:ext>
            </a:extLst>
          </p:cNvPr>
          <p:cNvSpPr>
            <a:spLocks noGrp="1"/>
          </p:cNvSpPr>
          <p:nvPr>
            <p:ph type="title"/>
          </p:nvPr>
        </p:nvSpPr>
        <p:spPr/>
        <p:txBody>
          <a:bodyPr/>
          <a:lstStyle/>
          <a:p>
            <a:pPr algn="ctr"/>
            <a:r>
              <a:rPr lang="fr-FR" b="1" u="sng" dirty="0"/>
              <a:t>INTRODUCTION</a:t>
            </a:r>
            <a:endParaRPr lang="fr-CD" b="1" u="sng" dirty="0"/>
          </a:p>
        </p:txBody>
      </p:sp>
      <p:sp>
        <p:nvSpPr>
          <p:cNvPr id="3" name="Espace réservé du contenu 2">
            <a:extLst>
              <a:ext uri="{FF2B5EF4-FFF2-40B4-BE49-F238E27FC236}">
                <a16:creationId xmlns:a16="http://schemas.microsoft.com/office/drawing/2014/main" id="{7EDB1F7F-1E30-D934-49CB-85CCF1547A31}"/>
              </a:ext>
            </a:extLst>
          </p:cNvPr>
          <p:cNvSpPr>
            <a:spLocks noGrp="1"/>
          </p:cNvSpPr>
          <p:nvPr>
            <p:ph sz="quarter" idx="1"/>
          </p:nvPr>
        </p:nvSpPr>
        <p:spPr/>
        <p:txBody>
          <a:bodyPr>
            <a:normAutofit fontScale="25000" lnSpcReduction="20000"/>
          </a:bodyPr>
          <a:lstStyle/>
          <a:p>
            <a:pPr marL="0" indent="0" algn="just">
              <a:buNone/>
            </a:pPr>
            <a:endParaRPr lang="fr-FR" sz="2400" dirty="0"/>
          </a:p>
          <a:p>
            <a:pPr algn="just"/>
            <a:r>
              <a:rPr lang="fr-FR" sz="7200" strike="noStrike" dirty="0">
                <a:effectLst/>
                <a:hlinkClick r:id="rId2">
                  <a:extLst>
                    <a:ext uri="{A12FA001-AC4F-418D-AE19-62706E023703}">
                      <ahyp:hlinkClr xmlns:ahyp="http://schemas.microsoft.com/office/drawing/2018/hyperlinkcolor" val="tx"/>
                    </a:ext>
                  </a:extLst>
                </a:hlinkClick>
              </a:rPr>
              <a:t>Selon la définition donnée par l’Organisation mondiale de la propriété intellectuelle (OMPI), </a:t>
            </a:r>
            <a:r>
              <a:rPr lang="fr-FR" sz="7200" strike="noStrike" dirty="0">
                <a:effectLst/>
              </a:rPr>
              <a:t>l</a:t>
            </a:r>
            <a:r>
              <a:rPr lang="fr-FR" sz="7200" strike="noStrike" dirty="0">
                <a:effectLst/>
                <a:hlinkClick r:id="rId3">
                  <a:extLst>
                    <a:ext uri="{A12FA001-AC4F-418D-AE19-62706E023703}">
                      <ahyp:hlinkClr xmlns:ahyp="http://schemas.microsoft.com/office/drawing/2018/hyperlinkcolor" val="tx"/>
                    </a:ext>
                  </a:extLst>
                </a:hlinkClick>
              </a:rPr>
              <a:t>a propriété intellectuelle a pour objet d’encourager l’innovation, la création et le progrès en apportant une protection au travail intellectuel des créateurs (auteurs, inventeurs, titulaires de marques, etc.)</a:t>
            </a:r>
            <a:r>
              <a:rPr lang="fr-FR" sz="7200" b="1" baseline="30000" dirty="0">
                <a:highlight>
                  <a:srgbClr val="D1DBFA"/>
                </a:highlight>
              </a:rPr>
              <a:t> </a:t>
            </a:r>
            <a:r>
              <a:rPr lang="fr-FR" sz="7200" b="1" strike="noStrike" baseline="30000" dirty="0">
                <a:effectLst/>
                <a:highlight>
                  <a:srgbClr val="D1DBFA"/>
                </a:highlight>
              </a:rPr>
              <a:t>1</a:t>
            </a:r>
            <a:r>
              <a:rPr lang="fr-FR" sz="7200" dirty="0">
                <a:effectLst/>
              </a:rPr>
              <a:t>. </a:t>
            </a:r>
            <a:r>
              <a:rPr lang="fr-FR" sz="7200" dirty="0">
                <a:effectLst/>
                <a:highlight>
                  <a:srgbClr val="E2E9FF"/>
                </a:highlight>
                <a:hlinkClick r:id="rId4">
                  <a:extLst>
                    <a:ext uri="{A12FA001-AC4F-418D-AE19-62706E023703}">
                      <ahyp:hlinkClr xmlns:ahyp="http://schemas.microsoft.com/office/drawing/2018/hyperlinkcolor" val="tx"/>
                    </a:ext>
                  </a:extLst>
                </a:hlinkClick>
              </a:rPr>
              <a:t>La propriété de certains de ces actifs permet la délivrance d’un titre de propriété exclusif</a:t>
            </a:r>
            <a:r>
              <a:rPr lang="fr-FR" sz="7200" b="1" strike="noStrike" baseline="30000" dirty="0">
                <a:effectLst/>
                <a:highlight>
                  <a:srgbClr val="D1DBFA"/>
                </a:highlight>
                <a:hlinkClick r:id="rId5">
                  <a:extLst>
                    <a:ext uri="{A12FA001-AC4F-418D-AE19-62706E023703}">
                      <ahyp:hlinkClr xmlns:ahyp="http://schemas.microsoft.com/office/drawing/2018/hyperlinkcolor" val="tx"/>
                    </a:ext>
                  </a:extLst>
                </a:hlinkClick>
              </a:rPr>
              <a:t>2</a:t>
            </a:r>
            <a:r>
              <a:rPr lang="fr-FR" sz="7200" dirty="0">
                <a:effectLst/>
              </a:rPr>
              <a:t>.</a:t>
            </a:r>
          </a:p>
          <a:p>
            <a:pPr algn="just"/>
            <a:r>
              <a:rPr lang="fr-FR" sz="7200" dirty="0"/>
              <a:t>Les droits de propriété intellectuelle (DPI) sont aujourd’hui des droits considérés comme des actifs immatériels d’une personne (morale ou physique), capables d’être même donnés en apport dans une société commerciale, sous les conditions fixées par l’AUSCGIE, et plus spécifiquement sur les règles se rapportant à chaque type des sociétés commerciales. </a:t>
            </a:r>
          </a:p>
          <a:p>
            <a:pPr algn="just"/>
            <a:r>
              <a:rPr lang="fr-FR" sz="7200" dirty="0"/>
              <a:t>Les actifs immatériels d’une société commerciale peuvent plomber sa santé financière ou la valoriser simplement. </a:t>
            </a:r>
          </a:p>
          <a:p>
            <a:pPr algn="just"/>
            <a:r>
              <a:rPr lang="fr-FR" sz="7200" dirty="0"/>
              <a:t>Ils sont subdivisés en deux membranes et protégés par des lois spécifiques.</a:t>
            </a:r>
          </a:p>
          <a:p>
            <a:pPr marL="0" lvl="0" indent="0" algn="ctr">
              <a:buNone/>
            </a:pPr>
            <a:endParaRPr lang="fr-FR" sz="2400" b="1" u="sng" dirty="0"/>
          </a:p>
          <a:p>
            <a:pPr marL="0" lvl="0" indent="0" algn="ctr">
              <a:buNone/>
            </a:pPr>
            <a:endParaRPr lang="fr-FR" sz="1600" b="1" dirty="0"/>
          </a:p>
          <a:p>
            <a:pPr marL="0" lvl="0" indent="0" algn="just">
              <a:buNone/>
            </a:pPr>
            <a:r>
              <a:rPr lang="fr-FR" dirty="0"/>
              <a:t>    </a:t>
            </a:r>
          </a:p>
          <a:p>
            <a:pPr marL="0" lvl="0" indent="0" algn="just">
              <a:buNone/>
            </a:pPr>
            <a:r>
              <a:rPr lang="fr-FR" dirty="0"/>
              <a:t>                                        </a:t>
            </a:r>
          </a:p>
          <a:p>
            <a:pPr marL="0" lvl="0" indent="0" algn="just">
              <a:buNone/>
            </a:pPr>
            <a:endParaRPr lang="fr-FR" dirty="0"/>
          </a:p>
          <a:p>
            <a:pPr marL="0" lvl="0" indent="0" algn="just">
              <a:buNone/>
            </a:pPr>
            <a:endParaRPr lang="fr-FR" sz="2400" dirty="0"/>
          </a:p>
          <a:p>
            <a:endParaRPr lang="fr-CD" dirty="0"/>
          </a:p>
        </p:txBody>
      </p:sp>
    </p:spTree>
    <p:extLst>
      <p:ext uri="{BB962C8B-B14F-4D97-AF65-F5344CB8AC3E}">
        <p14:creationId xmlns:p14="http://schemas.microsoft.com/office/powerpoint/2010/main" val="2957225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DBD07A-5AE7-3F3C-1E88-838BD1F39E38}"/>
              </a:ext>
            </a:extLst>
          </p:cNvPr>
          <p:cNvSpPr>
            <a:spLocks noGrp="1"/>
          </p:cNvSpPr>
          <p:nvPr>
            <p:ph type="title"/>
          </p:nvPr>
        </p:nvSpPr>
        <p:spPr/>
        <p:txBody>
          <a:bodyPr>
            <a:normAutofit fontScale="90000"/>
          </a:bodyPr>
          <a:lstStyle/>
          <a:p>
            <a:r>
              <a:rPr lang="fr-FR" sz="3100" b="1" u="sng" dirty="0"/>
              <a:t>Première partie</a:t>
            </a:r>
            <a:r>
              <a:rPr lang="fr-FR" sz="3100" b="1" dirty="0"/>
              <a:t>: </a:t>
            </a:r>
            <a:r>
              <a:rPr lang="fr-FR" sz="3100" b="1" u="sng" dirty="0"/>
              <a:t>Droit de propriété industrielle</a:t>
            </a:r>
            <a:br>
              <a:rPr lang="fr-FR" sz="3200" b="1" u="sng" dirty="0"/>
            </a:br>
            <a:endParaRPr lang="fr-CD" dirty="0"/>
          </a:p>
        </p:txBody>
      </p:sp>
      <p:sp>
        <p:nvSpPr>
          <p:cNvPr id="3" name="Espace réservé du contenu 2">
            <a:extLst>
              <a:ext uri="{FF2B5EF4-FFF2-40B4-BE49-F238E27FC236}">
                <a16:creationId xmlns:a16="http://schemas.microsoft.com/office/drawing/2014/main" id="{BFBF3383-B854-570E-EC73-F856BCFBFBF1}"/>
              </a:ext>
            </a:extLst>
          </p:cNvPr>
          <p:cNvSpPr>
            <a:spLocks noGrp="1"/>
          </p:cNvSpPr>
          <p:nvPr>
            <p:ph sz="quarter" idx="1"/>
          </p:nvPr>
        </p:nvSpPr>
        <p:spPr/>
        <p:txBody>
          <a:bodyPr>
            <a:normAutofit/>
          </a:bodyPr>
          <a:lstStyle/>
          <a:p>
            <a:pPr algn="just">
              <a:buFont typeface="Wingdings" panose="05000000000000000000" pitchFamily="2" charset="2"/>
              <a:buChar char="q"/>
            </a:pPr>
            <a:r>
              <a:rPr lang="fr-FR" sz="2400" b="1" dirty="0"/>
              <a:t>Loi applicable : Loi n°82-001 du 7 janvier 1982 régissant la propriété industrielle. </a:t>
            </a:r>
          </a:p>
          <a:p>
            <a:pPr algn="just">
              <a:buFont typeface="Wingdings" panose="05000000000000000000" pitchFamily="2" charset="2"/>
              <a:buChar char="q"/>
            </a:pPr>
            <a:r>
              <a:rPr lang="fr-FR" sz="2400" b="1" dirty="0"/>
              <a:t>Elle protège les brevets d'invention, les dessins ou modèles industriels, les marques (de service, fabrique, commerce et nationale de garantie), la dénomination commerciale, les indications géographiques (de provenance ou appellations d'origine), ainsi que la répression de la concurrence déloyale                                                                 </a:t>
            </a:r>
          </a:p>
          <a:p>
            <a:endParaRPr lang="fr-CD" dirty="0"/>
          </a:p>
        </p:txBody>
      </p:sp>
    </p:spTree>
    <p:extLst>
      <p:ext uri="{BB962C8B-B14F-4D97-AF65-F5344CB8AC3E}">
        <p14:creationId xmlns:p14="http://schemas.microsoft.com/office/powerpoint/2010/main" val="3190404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E024B57-3254-E9E2-E4DC-9626F650DEFE}"/>
              </a:ext>
            </a:extLst>
          </p:cNvPr>
          <p:cNvSpPr>
            <a:spLocks noGrp="1"/>
          </p:cNvSpPr>
          <p:nvPr>
            <p:ph sz="quarter" idx="1"/>
          </p:nvPr>
        </p:nvSpPr>
        <p:spPr/>
        <p:txBody>
          <a:bodyPr>
            <a:normAutofit fontScale="92500" lnSpcReduction="10000"/>
          </a:bodyPr>
          <a:lstStyle/>
          <a:p>
            <a:pPr lvl="0" algn="just"/>
            <a:r>
              <a:rPr lang="fr-FR" dirty="0"/>
              <a:t>A la suite de la loi n°82-001 du 7 janvier 1982 régissant la Propriété industrielle, le législateur  a pris des mesures d’application qui sont contenues dans l’ Ordonnance n°89-173 du 7 août 1989 portant mesures d’exécution.</a:t>
            </a:r>
          </a:p>
          <a:p>
            <a:pPr algn="just"/>
            <a:r>
              <a:rPr lang="fr-FR" dirty="0"/>
              <a:t>Cependant, il faut savoir que le cadre législatif congolais en matières de Droit de Propriété Intellectuelle (DPI) est très dépassé. Le projet de loi sur la propriété industrielle n’est pas encore adopté au Parlement. Ce projet de loi a intégré les Aspects de Droits de Propriété Intellectuelle liés au Commerce, ADPIC en sigle et ce conformément aux recommandations de la PEC de l’OMC.</a:t>
            </a:r>
          </a:p>
          <a:p>
            <a:pPr marL="0" indent="0" algn="just">
              <a:buNone/>
            </a:pPr>
            <a:r>
              <a:rPr lang="fr-FR" i="1" dirty="0"/>
              <a:t> </a:t>
            </a:r>
            <a:endParaRPr lang="fr-FR" dirty="0"/>
          </a:p>
          <a:p>
            <a:pPr lvl="0" algn="just"/>
            <a:endParaRPr lang="fr-FR" dirty="0"/>
          </a:p>
          <a:p>
            <a:endParaRPr lang="fr-CD" dirty="0"/>
          </a:p>
        </p:txBody>
      </p:sp>
    </p:spTree>
    <p:extLst>
      <p:ext uri="{BB962C8B-B14F-4D97-AF65-F5344CB8AC3E}">
        <p14:creationId xmlns:p14="http://schemas.microsoft.com/office/powerpoint/2010/main" val="599137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F7D6AA-FCAF-2A54-3872-F2AF9C2F115A}"/>
              </a:ext>
            </a:extLst>
          </p:cNvPr>
          <p:cNvSpPr>
            <a:spLocks noGrp="1"/>
          </p:cNvSpPr>
          <p:nvPr>
            <p:ph type="title"/>
          </p:nvPr>
        </p:nvSpPr>
        <p:spPr/>
        <p:txBody>
          <a:bodyPr/>
          <a:lstStyle/>
          <a:p>
            <a:pPr algn="just"/>
            <a:r>
              <a:rPr lang="fr-FR" dirty="0"/>
              <a:t>Caractéristiques du droit de propriété industrielle </a:t>
            </a:r>
            <a:endParaRPr lang="fr-CD" dirty="0"/>
          </a:p>
        </p:txBody>
      </p:sp>
      <p:sp>
        <p:nvSpPr>
          <p:cNvPr id="3" name="Espace réservé du contenu 2">
            <a:extLst>
              <a:ext uri="{FF2B5EF4-FFF2-40B4-BE49-F238E27FC236}">
                <a16:creationId xmlns:a16="http://schemas.microsoft.com/office/drawing/2014/main" id="{DD6DABA7-0FF3-3EDC-F4E1-8F034747E402}"/>
              </a:ext>
            </a:extLst>
          </p:cNvPr>
          <p:cNvSpPr>
            <a:spLocks noGrp="1"/>
          </p:cNvSpPr>
          <p:nvPr>
            <p:ph sz="quarter" idx="1"/>
          </p:nvPr>
        </p:nvSpPr>
        <p:spPr/>
        <p:txBody>
          <a:bodyPr/>
          <a:lstStyle/>
          <a:p>
            <a:pPr algn="just"/>
            <a:r>
              <a:rPr lang="fr-FR" sz="3200" dirty="0"/>
              <a:t>Le droit de propriété industrielle </a:t>
            </a:r>
            <a:r>
              <a:rPr lang="fr-FR" sz="2400" dirty="0"/>
              <a:t>(Loi n°001-82 du 7 janvier 1982 régissant la propriété industrielle) est constitué des droits enregistrés, c’est-à-dire des droits dont l’existence ne dépendent que de la délivrance d’un titre de propriété temporaire (certificat de dépôt ou brevet) par l’Etat après enregistrement. Ces droits sont les suivants: (</a:t>
            </a:r>
            <a:r>
              <a:rPr lang="fr-FR" sz="2400" dirty="0" err="1"/>
              <a:t>Cfr</a:t>
            </a:r>
            <a:r>
              <a:rPr lang="fr-FR" sz="2400" dirty="0"/>
              <a:t>. Article 1</a:t>
            </a:r>
            <a:r>
              <a:rPr lang="fr-FR" sz="2400" baseline="30000" dirty="0"/>
              <a:t>er</a:t>
            </a:r>
            <a:r>
              <a:rPr lang="fr-FR" sz="2400" dirty="0"/>
              <a:t>, 2 de la Convention de Paris du 20 mars 1883)</a:t>
            </a:r>
          </a:p>
          <a:p>
            <a:endParaRPr lang="fr-CD" dirty="0"/>
          </a:p>
        </p:txBody>
      </p:sp>
    </p:spTree>
    <p:extLst>
      <p:ext uri="{BB962C8B-B14F-4D97-AF65-F5344CB8AC3E}">
        <p14:creationId xmlns:p14="http://schemas.microsoft.com/office/powerpoint/2010/main" val="1669614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1B791F-2DDE-9D1C-771A-F4C0C3D04A37}"/>
              </a:ext>
            </a:extLst>
          </p:cNvPr>
          <p:cNvSpPr>
            <a:spLocks noGrp="1"/>
          </p:cNvSpPr>
          <p:nvPr>
            <p:ph type="title"/>
          </p:nvPr>
        </p:nvSpPr>
        <p:spPr/>
        <p:txBody>
          <a:bodyPr/>
          <a:lstStyle/>
          <a:p>
            <a:pPr algn="ctr"/>
            <a:r>
              <a:rPr lang="fr-FR" dirty="0"/>
              <a:t>Compétence juridictionnelle </a:t>
            </a:r>
            <a:endParaRPr lang="fr-CD" dirty="0"/>
          </a:p>
        </p:txBody>
      </p:sp>
      <p:sp>
        <p:nvSpPr>
          <p:cNvPr id="3" name="Espace réservé du contenu 2">
            <a:extLst>
              <a:ext uri="{FF2B5EF4-FFF2-40B4-BE49-F238E27FC236}">
                <a16:creationId xmlns:a16="http://schemas.microsoft.com/office/drawing/2014/main" id="{0240F39E-34E5-9380-5D28-F1954AA74DBC}"/>
              </a:ext>
            </a:extLst>
          </p:cNvPr>
          <p:cNvSpPr>
            <a:spLocks noGrp="1"/>
          </p:cNvSpPr>
          <p:nvPr>
            <p:ph sz="quarter" idx="1"/>
          </p:nvPr>
        </p:nvSpPr>
        <p:spPr/>
        <p:txBody>
          <a:bodyPr>
            <a:normAutofit fontScale="92500" lnSpcReduction="10000"/>
          </a:bodyPr>
          <a:lstStyle/>
          <a:p>
            <a:pPr algn="just"/>
            <a:r>
              <a:rPr lang="fr-FR" dirty="0"/>
              <a:t>Conformément à l’article 166 de la loi n°82-001 du 7 janvier 1982 régissant la propriété industrielle, les matières se rapportant à la propriété industrielle sont de la compétence des tribunaux de grande instance.</a:t>
            </a:r>
          </a:p>
          <a:p>
            <a:pPr algn="just"/>
            <a:r>
              <a:rPr lang="fr-FR" dirty="0"/>
              <a:t>Avec l’entrée en vigueur de la loi n°23/061 du 10 décembre 2023 modifiant et complétant la loi n°002/2001 du 3 juillet 2001 portant création, organisation et fonctionnement des Tribunaux de commerce (Article 17.3), le tribunaux de commerce sont aussi compétent pour examiner les litiges opposant les commerçants et se rapportant aux matière de propriété industrielle. </a:t>
            </a:r>
          </a:p>
          <a:p>
            <a:pPr algn="just"/>
            <a:r>
              <a:rPr lang="fr-FR" dirty="0"/>
              <a:t>Il reste que si les parties ne sont pas des commerçants, leur litige sera porté devant le Tribunal de Grande Instance compétent.</a:t>
            </a:r>
            <a:endParaRPr lang="fr-CD" dirty="0"/>
          </a:p>
        </p:txBody>
      </p:sp>
    </p:spTree>
    <p:extLst>
      <p:ext uri="{BB962C8B-B14F-4D97-AF65-F5344CB8AC3E}">
        <p14:creationId xmlns:p14="http://schemas.microsoft.com/office/powerpoint/2010/main" val="4068012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E39B5A-6E73-C602-AE08-24F036C27E80}"/>
              </a:ext>
            </a:extLst>
          </p:cNvPr>
          <p:cNvSpPr>
            <a:spLocks noGrp="1"/>
          </p:cNvSpPr>
          <p:nvPr>
            <p:ph type="title"/>
          </p:nvPr>
        </p:nvSpPr>
        <p:spPr>
          <a:xfrm>
            <a:off x="971600" y="260648"/>
            <a:ext cx="7467600" cy="1143000"/>
          </a:xfrm>
        </p:spPr>
        <p:txBody>
          <a:bodyPr>
            <a:normAutofit fontScale="90000"/>
          </a:bodyPr>
          <a:lstStyle/>
          <a:p>
            <a:r>
              <a:rPr lang="fr-FR" sz="3100" b="1" u="sng" dirty="0"/>
              <a:t>Deuxième partie</a:t>
            </a:r>
            <a:r>
              <a:rPr lang="fr-FR" sz="3100" b="1" dirty="0"/>
              <a:t>: </a:t>
            </a:r>
            <a:r>
              <a:rPr lang="fr-FR" sz="3100" b="1" u="sng" dirty="0"/>
              <a:t>Droit d’auteurs et  des droits voisins </a:t>
            </a:r>
            <a:br>
              <a:rPr lang="fr-FR" sz="3200" b="1" u="sng" dirty="0"/>
            </a:br>
            <a:endParaRPr lang="fr-CD" dirty="0"/>
          </a:p>
        </p:txBody>
      </p:sp>
      <p:sp>
        <p:nvSpPr>
          <p:cNvPr id="3" name="Espace réservé du contenu 2">
            <a:extLst>
              <a:ext uri="{FF2B5EF4-FFF2-40B4-BE49-F238E27FC236}">
                <a16:creationId xmlns:a16="http://schemas.microsoft.com/office/drawing/2014/main" id="{62C71B39-7F94-D21B-ED4F-EBE76BE26FBD}"/>
              </a:ext>
            </a:extLst>
          </p:cNvPr>
          <p:cNvSpPr>
            <a:spLocks noGrp="1"/>
          </p:cNvSpPr>
          <p:nvPr>
            <p:ph sz="quarter" idx="1"/>
          </p:nvPr>
        </p:nvSpPr>
        <p:spPr/>
        <p:txBody>
          <a:bodyPr>
            <a:normAutofit fontScale="55000" lnSpcReduction="20000"/>
          </a:bodyPr>
          <a:lstStyle/>
          <a:p>
            <a:pPr algn="just">
              <a:buFont typeface="Wingdings" panose="05000000000000000000" pitchFamily="2" charset="2"/>
              <a:buChar char="q"/>
            </a:pPr>
            <a:r>
              <a:rPr lang="fr-FR" sz="3200" b="1" dirty="0"/>
              <a:t>Loi applicable : L’ordonnance-loi n°86-033 du 5 avril 1986 portant protection des droits d’auteurs et des droits voisins. </a:t>
            </a:r>
          </a:p>
          <a:p>
            <a:pPr algn="just">
              <a:buFont typeface="Wingdings" panose="05000000000000000000" pitchFamily="2" charset="2"/>
              <a:buChar char="q"/>
            </a:pPr>
            <a:r>
              <a:rPr lang="fr-FR" sz="3200" b="1" dirty="0"/>
              <a:t>Elle protège </a:t>
            </a:r>
          </a:p>
          <a:p>
            <a:pPr marL="0" indent="0" algn="just">
              <a:buNone/>
            </a:pPr>
            <a:r>
              <a:rPr lang="fr-FR" sz="1800" dirty="0"/>
              <a:t>a) les livres, brochures et autres écrits littéraires, artistiques et scientifiques; b) les conférences, allocutions, plaidoiries, sermons, leçons, mémoires, commentaires et autres œuvres de même nature tant sous forme orale que sous forme écrite ou enregistré;</a:t>
            </a:r>
            <a:endParaRPr lang="fr-FR" sz="2400" dirty="0"/>
          </a:p>
          <a:p>
            <a:pPr marL="0" indent="0" algn="just">
              <a:buNone/>
            </a:pPr>
            <a:r>
              <a:rPr lang="fr-FR" sz="2400" dirty="0"/>
              <a:t>c) les œuvres dramatiques, </a:t>
            </a:r>
            <a:r>
              <a:rPr lang="fr-FR" sz="2400" dirty="0" err="1"/>
              <a:t>dramatico</a:t>
            </a:r>
            <a:r>
              <a:rPr lang="fr-FR" sz="2400" dirty="0"/>
              <a:t>-musicales, les œuvres théâtrales, chorégraphiques et les pantomimes dont la mise en scène est fixée; d) les compositions musicales; e) les œuvres cinématographiques auxquelles sont assimilées les œuvres exprimées par un procédé analogue à la cinématographie; f) les journaux, revues ou autres publications de même nature; g) les œuvres de dessin, de peinture, d’architecture, de gravure, de lithographie; h) les œuvres photographiques auxquelles sont assimilées les œuvres exprimées par un procédé analogue à la photographie; i) les œuvres d’arts appliqués, qu’il s’agisse d’œuvres artisanales ou d’œuvres produites selon des procédés industriels; j) les illustrations, les cartes géographiques ainsi que les ouvrages plastiques relatifs à la géographie, à la topographie, à l’architecture ou à toute autre science; k) les plans, croquis et maquettes d’architectes; l) les adaptations, traductions, arrangements de musique et autres transformations à condition qu’elles aient été autorisées par l’auteur de l’œuvre originale lorsque celle-ci n’appartient pas au patrimoine culturel commun; m) les recueils d’œuvres littéraires ou artistiques, tels que les encyclopédies, guides, dictionnaires et anthologies qui, par le choix ou la disposition des matières, constituent des créations intellectuelles protégées comme telles sans préjudice des droits des auteurs sur chacune des œuvres faisant partie de ces recueils; n) le folklore; o) les œuvres inspirées du folklore. </a:t>
            </a:r>
            <a:endParaRPr lang="fr-FR" sz="3200" dirty="0"/>
          </a:p>
          <a:p>
            <a:endParaRPr lang="fr-CD" dirty="0"/>
          </a:p>
        </p:txBody>
      </p:sp>
    </p:spTree>
    <p:extLst>
      <p:ext uri="{BB962C8B-B14F-4D97-AF65-F5344CB8AC3E}">
        <p14:creationId xmlns:p14="http://schemas.microsoft.com/office/powerpoint/2010/main" val="2900788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23528" y="476672"/>
            <a:ext cx="7776864" cy="5997280"/>
          </a:xfrm>
        </p:spPr>
        <p:txBody>
          <a:bodyPr>
            <a:normAutofit fontScale="85000" lnSpcReduction="20000"/>
          </a:bodyPr>
          <a:lstStyle/>
          <a:p>
            <a:pPr marL="457200" lvl="0" indent="-457200" algn="just">
              <a:buAutoNum type="arabicPeriod"/>
            </a:pPr>
            <a:r>
              <a:rPr lang="fr-FR" dirty="0"/>
              <a:t>Le droit d’auteurs et des droits voisins en RDC ont un cadre légal à savoir: la loi n°86-033 du 5 avril 1986 portant protection des droits d’auteurs et des droits voisins.   </a:t>
            </a:r>
          </a:p>
          <a:p>
            <a:pPr marL="457200" lvl="0" indent="-457200" algn="just">
              <a:buAutoNum type="arabicPeriod"/>
            </a:pPr>
            <a:r>
              <a:rPr lang="fr-FR" dirty="0">
                <a:latin typeface="+mj-lt"/>
              </a:rPr>
              <a:t>Il est complété par la Convention du 9 septembre 1886 portant protection des œuvres littéraires et artistiques, l’Ordonnance n° 11-208 du 14 juin 1952 sur la reproduction des œuvres littéraires ou artistiques, </a:t>
            </a:r>
            <a:r>
              <a:rPr lang="fr-FR" b="0" i="0" dirty="0">
                <a:effectLst/>
                <a:highlight>
                  <a:srgbClr val="FFFFFF"/>
                </a:highlight>
                <a:latin typeface="+mj-lt"/>
              </a:rPr>
              <a:t>l'Ordonnance présidentielle n°11/022 du 18 mars 2011 portant autorisation de la </a:t>
            </a:r>
            <a:r>
              <a:rPr lang="fr-FR" b="0" i="0" dirty="0">
                <a:effectLst/>
                <a:latin typeface="+mj-lt"/>
              </a:rPr>
              <a:t>création</a:t>
            </a:r>
            <a:r>
              <a:rPr lang="fr-FR" b="0" i="0" dirty="0">
                <a:effectLst/>
                <a:highlight>
                  <a:srgbClr val="FFFFFF"/>
                </a:highlight>
                <a:latin typeface="+mj-lt"/>
              </a:rPr>
              <a:t> d'une société coopérative dénommée Société Congolaise des Droits d'Auteur et des Droits Voisins, en sigle « </a:t>
            </a:r>
            <a:r>
              <a:rPr lang="fr-FR" b="0" i="0" dirty="0">
                <a:effectLst/>
                <a:latin typeface="+mj-lt"/>
              </a:rPr>
              <a:t>SOCODA</a:t>
            </a:r>
            <a:r>
              <a:rPr lang="fr-FR" b="0" i="0" dirty="0">
                <a:effectLst/>
                <a:highlight>
                  <a:srgbClr val="FFFFFF"/>
                </a:highlight>
                <a:latin typeface="+mj-lt"/>
              </a:rPr>
              <a:t> » </a:t>
            </a:r>
            <a:r>
              <a:rPr lang="fr-FR" dirty="0">
                <a:latin typeface="+mj-lt"/>
              </a:rPr>
              <a:t> abrogeant l’ordonnance.-loi n° 69-064 du 6 décembre 1969 portant création de la Société nationale des éditeurs, compositeurs et auteurs, l’Arrêté ministériel n°021/CAB/MIN/CA/JPM/2019 du 21 mars 2019 portant approbation du barème tarifaire des redevances des droits d’auteur et droits voisins dues à la SOCODA Coop-CA, . </a:t>
            </a:r>
          </a:p>
          <a:p>
            <a:pPr marL="457200" lvl="0" indent="-457200" algn="just">
              <a:buAutoNum type="arabicPeriod"/>
            </a:pPr>
            <a:r>
              <a:rPr lang="fr-FR" dirty="0"/>
              <a:t>Dans le même ordre, il y a lieu d’évoquer la Convention du 29 octobre 1971 sur la Protection des producteurs de phonogrammes,  la Loi n° 74-003 du 2 janvier 1974 sur le Dépôt obligatoire des publications </a:t>
            </a:r>
          </a:p>
          <a:p>
            <a:pPr algn="just"/>
            <a:endParaRPr lang="fr-FR" i="1" dirty="0"/>
          </a:p>
          <a:p>
            <a:endParaRPr lang="fr-FR" dirty="0"/>
          </a:p>
        </p:txBody>
      </p:sp>
    </p:spTree>
    <p:extLst>
      <p:ext uri="{BB962C8B-B14F-4D97-AF65-F5344CB8AC3E}">
        <p14:creationId xmlns:p14="http://schemas.microsoft.com/office/powerpoint/2010/main" val="12217804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269</TotalTime>
  <Words>1415</Words>
  <Application>Microsoft Office PowerPoint</Application>
  <PresentationFormat>Affichage à l'écran (4:3)</PresentationFormat>
  <Paragraphs>45</Paragraphs>
  <Slides>12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12</vt:i4>
      </vt:variant>
    </vt:vector>
  </HeadingPairs>
  <TitlesOfParts>
    <vt:vector size="19" baseType="lpstr">
      <vt:lpstr>Calibri</vt:lpstr>
      <vt:lpstr>Century Schoolbook</vt:lpstr>
      <vt:lpstr>Georgia</vt:lpstr>
      <vt:lpstr>Tw Cen MT</vt:lpstr>
      <vt:lpstr>Wingdings</vt:lpstr>
      <vt:lpstr>Wingdings 2</vt:lpstr>
      <vt:lpstr>Oriel</vt:lpstr>
      <vt:lpstr>DROIT DE PROPRIETE INTELLECTUELLE  EN PEU DE MOTS   Formation à l’intention des cadres du Centre d’Appui à la Technologie et à l’Innovation, CATI RDC en sigle (Ministère de l’Industrie) Kinshasa, Juin 2024</vt:lpstr>
      <vt:lpstr>Avertissement</vt:lpstr>
      <vt:lpstr>INTRODUCTION</vt:lpstr>
      <vt:lpstr>Première partie: Droit de propriété industrielle </vt:lpstr>
      <vt:lpstr>Présentation PowerPoint</vt:lpstr>
      <vt:lpstr>Caractéristiques du droit de propriété industrielle </vt:lpstr>
      <vt:lpstr>Compétence juridictionnelle </vt:lpstr>
      <vt:lpstr>Deuxième partie: Droit d’auteurs et  des droits voisins  </vt:lpstr>
      <vt:lpstr>Présentation PowerPoint</vt:lpstr>
      <vt:lpstr>Caractéristiques des droits d’auteurs et des droits voisins</vt:lpstr>
      <vt:lpstr>Compétence juridictionnelle </vt:lpstr>
      <vt:lpstr>Je vous remercie.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DEVENIR AVOCAT DISCIPLINE AU SEIN DU CABINET  RIGUEUR DANS LE TRAVAIL</dc:title>
  <dc:creator>LP HP</dc:creator>
  <cp:lastModifiedBy>ROGER EALE</cp:lastModifiedBy>
  <cp:revision>19</cp:revision>
  <dcterms:created xsi:type="dcterms:W3CDTF">2018-05-07T22:00:32Z</dcterms:created>
  <dcterms:modified xsi:type="dcterms:W3CDTF">2024-06-11T07:34:36Z</dcterms:modified>
</cp:coreProperties>
</file>